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2394" y="-12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A3222F-E4E5-41C6-ADCF-10903722E28E}" type="datetimeFigureOut">
              <a:rPr lang="en-US" smtClean="0"/>
              <a:pPr/>
              <a:t>10/6/2011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42482-3D82-4EBC-A2A0-0285F9E854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3222F-E4E5-41C6-ADCF-10903722E28E}" type="datetimeFigureOut">
              <a:rPr lang="en-US" smtClean="0"/>
              <a:pPr/>
              <a:t>10/6/2011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42482-3D82-4EBC-A2A0-0285F9E854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3222F-E4E5-41C6-ADCF-10903722E28E}" type="datetimeFigureOut">
              <a:rPr lang="en-US" smtClean="0"/>
              <a:pPr/>
              <a:t>10/6/2011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42482-3D82-4EBC-A2A0-0285F9E854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3222F-E4E5-41C6-ADCF-10903722E28E}" type="datetimeFigureOut">
              <a:rPr lang="en-US" smtClean="0"/>
              <a:pPr/>
              <a:t>10/6/2011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42482-3D82-4EBC-A2A0-0285F9E854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A3222F-E4E5-41C6-ADCF-10903722E28E}" type="datetimeFigureOut">
              <a:rPr lang="en-US" smtClean="0"/>
              <a:pPr/>
              <a:t>10/6/2011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42482-3D82-4EBC-A2A0-0285F9E854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A3222F-E4E5-41C6-ADCF-10903722E28E}" type="datetimeFigureOut">
              <a:rPr lang="en-US" smtClean="0"/>
              <a:pPr/>
              <a:t>10/6/2011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42482-3D82-4EBC-A2A0-0285F9E854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A3222F-E4E5-41C6-ADCF-10903722E28E}" type="datetimeFigureOut">
              <a:rPr lang="en-US" smtClean="0"/>
              <a:pPr/>
              <a:t>10/6/2011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842482-3D82-4EBC-A2A0-0285F9E854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A3222F-E4E5-41C6-ADCF-10903722E28E}" type="datetimeFigureOut">
              <a:rPr lang="en-US" smtClean="0"/>
              <a:pPr/>
              <a:t>10/6/2011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842482-3D82-4EBC-A2A0-0285F9E854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3222F-E4E5-41C6-ADCF-10903722E28E}" type="datetimeFigureOut">
              <a:rPr lang="en-US" smtClean="0"/>
              <a:pPr/>
              <a:t>10/6/2011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842482-3D82-4EBC-A2A0-0285F9E854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3222F-E4E5-41C6-ADCF-10903722E28E}" type="datetimeFigureOut">
              <a:rPr lang="en-US" smtClean="0"/>
              <a:pPr/>
              <a:t>10/6/2011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42482-3D82-4EBC-A2A0-0285F9E854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3222F-E4E5-41C6-ADCF-10903722E28E}" type="datetimeFigureOut">
              <a:rPr lang="en-US" smtClean="0"/>
              <a:pPr/>
              <a:t>10/6/2011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42482-3D82-4EBC-A2A0-0285F9E854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FA3222F-E4E5-41C6-ADCF-10903722E28E}" type="datetimeFigureOut">
              <a:rPr lang="en-US" smtClean="0"/>
              <a:pPr/>
              <a:t>10/6/2011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6842482-3D82-4EBC-A2A0-0285F9E854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990600" y="457200"/>
            <a:ext cx="4829303" cy="3810000"/>
          </a:xfrm>
          <a:prstGeom prst="rect">
            <a:avLst/>
          </a:prstGeom>
          <a:noFill/>
          <a:ln w="9525">
            <a:noFill/>
            <a:miter lim="800000"/>
            <a:headEnd/>
            <a:tailEnd/>
          </a:ln>
        </p:spPr>
      </p:pic>
      <p:sp>
        <p:nvSpPr>
          <p:cNvPr id="7" name="TextBox 6"/>
          <p:cNvSpPr txBox="1"/>
          <p:nvPr/>
        </p:nvSpPr>
        <p:spPr>
          <a:xfrm>
            <a:off x="457200" y="4495800"/>
            <a:ext cx="5674951" cy="553998"/>
          </a:xfrm>
          <a:prstGeom prst="rect">
            <a:avLst/>
          </a:prstGeom>
          <a:noFill/>
        </p:spPr>
        <p:txBody>
          <a:bodyPr wrap="none" rtlCol="0">
            <a:spAutoFit/>
          </a:bodyPr>
          <a:lstStyle/>
          <a:p>
            <a:r>
              <a:rPr lang="nl-NL" sz="1000" b="1" u="sng" dirty="0" smtClean="0"/>
              <a:t>Pass en afwerkvorm </a:t>
            </a:r>
            <a:endParaRPr lang="nl-NL" sz="1000" b="1" dirty="0" smtClean="0"/>
          </a:p>
          <a:p>
            <a:r>
              <a:rPr lang="nl-NL" sz="1000" dirty="0" smtClean="0"/>
              <a:t> F</a:t>
            </a:r>
            <a:r>
              <a:rPr lang="nl-NL" sz="1000" b="0" dirty="0" smtClean="0"/>
              <a:t>ase:</a:t>
            </a:r>
            <a:r>
              <a:rPr lang="nl-NL" sz="1000" dirty="0" smtClean="0"/>
              <a:t> Warming-up 			</a:t>
            </a:r>
            <a:r>
              <a:rPr lang="nl-NL" sz="1000" b="0" dirty="0" smtClean="0"/>
              <a:t>Leeftijd:</a:t>
            </a:r>
            <a:r>
              <a:rPr lang="nl-NL" sz="1000" dirty="0" smtClean="0"/>
              <a:t> Senioren en A en B-jeugd </a:t>
            </a:r>
          </a:p>
          <a:p>
            <a:r>
              <a:rPr lang="nl-NL" sz="1000" b="0" dirty="0" smtClean="0"/>
              <a:t>Thema:</a:t>
            </a:r>
            <a:r>
              <a:rPr lang="nl-NL" sz="1000" dirty="0" smtClean="0"/>
              <a:t> Passen, trappen en afwerken 		</a:t>
            </a:r>
            <a:r>
              <a:rPr lang="nl-NL" sz="1000" b="0" dirty="0" smtClean="0"/>
              <a:t>Spelers:</a:t>
            </a:r>
            <a:r>
              <a:rPr lang="nl-NL" sz="1000" dirty="0" smtClean="0"/>
              <a:t> 10 tot 16 spelers </a:t>
            </a:r>
            <a:endParaRPr lang="en-US" sz="1000" dirty="0"/>
          </a:p>
        </p:txBody>
      </p:sp>
      <p:sp>
        <p:nvSpPr>
          <p:cNvPr id="8" name="TextBox 7"/>
          <p:cNvSpPr txBox="1"/>
          <p:nvPr/>
        </p:nvSpPr>
        <p:spPr>
          <a:xfrm>
            <a:off x="609600" y="5257800"/>
            <a:ext cx="5334000" cy="3631763"/>
          </a:xfrm>
          <a:prstGeom prst="rect">
            <a:avLst/>
          </a:prstGeom>
          <a:noFill/>
          <a:ln>
            <a:solidFill>
              <a:schemeClr val="tx1"/>
            </a:solidFill>
          </a:ln>
        </p:spPr>
        <p:txBody>
          <a:bodyPr wrap="square" rtlCol="0">
            <a:spAutoFit/>
          </a:bodyPr>
          <a:lstStyle/>
          <a:p>
            <a:r>
              <a:rPr lang="nl-NL" sz="1000" b="0" dirty="0" smtClean="0"/>
              <a:t>Organisatie</a:t>
            </a:r>
            <a:r>
              <a:rPr lang="nl-NL" sz="1000" dirty="0" smtClean="0"/>
              <a:t>: 	afstand 25 meter, twee groepen met bal aan de rechter- en linkerzijde van het </a:t>
            </a:r>
          </a:p>
          <a:p>
            <a:r>
              <a:rPr lang="nl-NL" sz="1000" dirty="0"/>
              <a:t>	</a:t>
            </a:r>
            <a:r>
              <a:rPr lang="nl-NL" sz="1000" dirty="0" smtClean="0"/>
              <a:t>doel met bal. </a:t>
            </a:r>
          </a:p>
          <a:p>
            <a:r>
              <a:rPr lang="nl-NL" sz="1000" b="0" dirty="0" smtClean="0"/>
              <a:t>Doel</a:t>
            </a:r>
            <a:r>
              <a:rPr lang="nl-NL" sz="1000" dirty="0" smtClean="0"/>
              <a:t>: 	verbeteren van het inspelen op de derde man, om af te werken! </a:t>
            </a:r>
          </a:p>
          <a:p>
            <a:r>
              <a:rPr lang="nl-NL" sz="1000" dirty="0" smtClean="0"/>
              <a:t> </a:t>
            </a:r>
          </a:p>
          <a:p>
            <a:r>
              <a:rPr lang="nl-NL" sz="1000" dirty="0" smtClean="0"/>
              <a:t>Spelers met bal stellen zich op naast het doel (</a:t>
            </a:r>
            <a:r>
              <a:rPr lang="nl-NL" sz="1000" i="0" dirty="0" smtClean="0"/>
              <a:t>links en rechts even aantal spelers</a:t>
            </a:r>
            <a:r>
              <a:rPr lang="nl-NL" sz="1000" dirty="0" smtClean="0"/>
              <a:t>), </a:t>
            </a:r>
          </a:p>
          <a:p>
            <a:r>
              <a:rPr lang="nl-NL" sz="1000" dirty="0" smtClean="0"/>
              <a:t>speler 1 van de rechterkant passt op de speler 2, die vanuit een vooractie de bal opeist en vervolgens de bal terug kaatst (</a:t>
            </a:r>
            <a:r>
              <a:rPr lang="nl-NL" sz="1000" i="0" dirty="0" smtClean="0"/>
              <a:t>linker- resp. rechtervoet</a:t>
            </a:r>
            <a:r>
              <a:rPr lang="nl-NL" sz="1000" dirty="0" smtClean="0"/>
              <a:t>) op speler 1 die zich weer aanbiedt. Vanuit de kaats speelt speler 1 de bal strak op de derde man (spits) die afwerkt op het doel. Na het afwerken begint de linkerkant waarbij na het afwerken </a:t>
            </a:r>
          </a:p>
          <a:p>
            <a:r>
              <a:rPr lang="nl-NL" sz="1000" dirty="0" smtClean="0"/>
              <a:t>de spelers aansluiten aan de andere zijde. Bij twee doelverdedigers kan de voortzetting worden versneld. Spelers nemen op snelheid de posities over. (bal na lopen)</a:t>
            </a:r>
          </a:p>
          <a:p>
            <a:r>
              <a:rPr lang="nl-NL" sz="1000" b="1" i="1" dirty="0" smtClean="0"/>
              <a:t> Accenten:</a:t>
            </a:r>
            <a:r>
              <a:rPr lang="nl-NL" sz="1000" dirty="0" smtClean="0"/>
              <a:t/>
            </a:r>
            <a:br>
              <a:rPr lang="nl-NL" sz="1000" dirty="0" smtClean="0"/>
            </a:br>
            <a:r>
              <a:rPr lang="nl-NL" sz="1000" dirty="0" smtClean="0"/>
              <a:t>Nauwkeurigheid bij het inspelen en afleggen (</a:t>
            </a:r>
            <a:r>
              <a:rPr lang="nl-NL" sz="1000" i="0" dirty="0" smtClean="0"/>
              <a:t>hoge balsnelheid en concentratie</a:t>
            </a:r>
            <a:r>
              <a:rPr lang="nl-NL" sz="1000" dirty="0" smtClean="0"/>
              <a:t>), speler 3 moet zich in stelling brengen voor het afwerken op doel. Aandacht aan vooracties en vragen (</a:t>
            </a:r>
            <a:r>
              <a:rPr lang="nl-NL" sz="1000" i="0" dirty="0" smtClean="0"/>
              <a:t>bal opeisen</a:t>
            </a:r>
            <a:r>
              <a:rPr lang="nl-NL" sz="1000" dirty="0" smtClean="0"/>
              <a:t>). Spelers moeten lichtvoetig staan (eventuele correcties bij onnauwkeurig passes), belangrijk hierin dat spelers oogcontact houden.  Het aantal balcontacten afhankelijk van het niveau. Uiteraard positie overnames op snelheid.</a:t>
            </a:r>
          </a:p>
          <a:p>
            <a:endParaRPr lang="nl-NL" sz="1000" dirty="0" smtClean="0"/>
          </a:p>
          <a:p>
            <a:r>
              <a:rPr lang="nl-NL" sz="1000" dirty="0" smtClean="0"/>
              <a:t>- lichaamshouding</a:t>
            </a:r>
          </a:p>
          <a:p>
            <a:r>
              <a:rPr lang="nl-NL" sz="1000" dirty="0" smtClean="0"/>
              <a:t>- plaats van standbeen </a:t>
            </a:r>
          </a:p>
          <a:p>
            <a:r>
              <a:rPr lang="nl-NL" sz="1000" b="0" dirty="0" smtClean="0"/>
              <a:t>Series</a:t>
            </a:r>
            <a:r>
              <a:rPr lang="nl-NL" sz="1000" dirty="0" smtClean="0"/>
              <a:t>: twee maal 7 minuten </a:t>
            </a:r>
            <a:br>
              <a:rPr lang="nl-NL" sz="1000" dirty="0" smtClean="0"/>
            </a:br>
            <a:r>
              <a:rPr lang="nl-NL" sz="1000" dirty="0" smtClean="0"/>
              <a:t>Tijdens een arbeids- / rustverhouding kan de trainer een (individuele) speler(s) coachen.</a:t>
            </a:r>
          </a:p>
          <a:p>
            <a:endParaRPr lang="en-US"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57200" y="4495800"/>
            <a:ext cx="5703806" cy="707886"/>
          </a:xfrm>
          <a:prstGeom prst="rect">
            <a:avLst/>
          </a:prstGeom>
          <a:noFill/>
        </p:spPr>
        <p:txBody>
          <a:bodyPr wrap="none" rtlCol="0">
            <a:spAutoFit/>
          </a:bodyPr>
          <a:lstStyle/>
          <a:p>
            <a:r>
              <a:rPr lang="nl-NL" sz="1000" b="1" u="sng" dirty="0" smtClean="0"/>
              <a:t>Pass en afwerkvorm </a:t>
            </a:r>
            <a:endParaRPr lang="nl-NL" sz="1000" b="1" dirty="0" smtClean="0"/>
          </a:p>
          <a:p>
            <a:r>
              <a:rPr lang="nl-NL" sz="1000" dirty="0" smtClean="0"/>
              <a:t>Verbeteren van de basistechnieken      </a:t>
            </a:r>
          </a:p>
          <a:p>
            <a:r>
              <a:rPr lang="nl-NL" sz="1000" b="0" dirty="0" smtClean="0"/>
              <a:t>Fase:</a:t>
            </a:r>
            <a:r>
              <a:rPr lang="nl-NL" sz="1000" dirty="0" smtClean="0"/>
              <a:t> Warming-up 			</a:t>
            </a:r>
            <a:r>
              <a:rPr lang="nl-NL" sz="1000" b="0" dirty="0" smtClean="0"/>
              <a:t>Leeftijd:</a:t>
            </a:r>
            <a:r>
              <a:rPr lang="nl-NL" sz="1000" dirty="0" smtClean="0"/>
              <a:t>  Senioren en A en B-jeugd </a:t>
            </a:r>
          </a:p>
          <a:p>
            <a:r>
              <a:rPr lang="nl-NL" sz="1000" b="0" dirty="0" smtClean="0"/>
              <a:t>Thema:</a:t>
            </a:r>
            <a:r>
              <a:rPr lang="nl-NL" sz="1000" dirty="0" smtClean="0"/>
              <a:t> Passen, trappen en afwerken 		</a:t>
            </a:r>
            <a:r>
              <a:rPr lang="nl-NL" sz="1000" b="0" dirty="0" smtClean="0"/>
              <a:t>Spelers:</a:t>
            </a:r>
            <a:r>
              <a:rPr lang="nl-NL" sz="1000" dirty="0" smtClean="0"/>
              <a:t> 10 tot 16 spelers</a:t>
            </a:r>
            <a:endParaRPr lang="en-US" sz="1000" dirty="0"/>
          </a:p>
        </p:txBody>
      </p:sp>
      <p:sp>
        <p:nvSpPr>
          <p:cNvPr id="8" name="TextBox 7"/>
          <p:cNvSpPr txBox="1"/>
          <p:nvPr/>
        </p:nvSpPr>
        <p:spPr>
          <a:xfrm>
            <a:off x="533400" y="5334000"/>
            <a:ext cx="5334000" cy="3477875"/>
          </a:xfrm>
          <a:prstGeom prst="rect">
            <a:avLst/>
          </a:prstGeom>
          <a:noFill/>
          <a:ln>
            <a:solidFill>
              <a:schemeClr val="tx1"/>
            </a:solidFill>
          </a:ln>
        </p:spPr>
        <p:txBody>
          <a:bodyPr wrap="square" rtlCol="0">
            <a:spAutoFit/>
          </a:bodyPr>
          <a:lstStyle/>
          <a:p>
            <a:r>
              <a:rPr lang="nl-NL" sz="1000" b="0" dirty="0" smtClean="0"/>
              <a:t>Organisatie</a:t>
            </a:r>
            <a:r>
              <a:rPr lang="nl-NL" sz="1000" dirty="0" smtClean="0"/>
              <a:t>: Kleine groep spelers met bal in halve-cirkel 16 meterlijn. </a:t>
            </a:r>
            <a:r>
              <a:rPr lang="nl-NL" sz="1000" b="0" dirty="0" smtClean="0"/>
              <a:t>Doel</a:t>
            </a:r>
            <a:r>
              <a:rPr lang="nl-NL" sz="1000" dirty="0" smtClean="0"/>
              <a:t>: verbeteren van de basistechnieken (pass/kaats) met als beleving afwerken (middel)! </a:t>
            </a:r>
          </a:p>
          <a:p>
            <a:r>
              <a:rPr lang="nl-NL" sz="1000" b="0" dirty="0" smtClean="0"/>
              <a:t>Vanuit halve cirkel beginnen</a:t>
            </a:r>
            <a:r>
              <a:rPr lang="nl-NL" sz="1000" dirty="0" smtClean="0"/>
              <a:t>: Centrale middenvelders bieden rechts en links aan zodat er van beide zijden kan worden afgewerkt. </a:t>
            </a:r>
          </a:p>
          <a:p>
            <a:r>
              <a:rPr lang="nl-NL" sz="1000" dirty="0" smtClean="0"/>
              <a:t>Alle 4 spelers stellen zich op in de as-lengte.</a:t>
            </a:r>
          </a:p>
          <a:p>
            <a:r>
              <a:rPr lang="nl-NL" sz="1000" dirty="0" smtClean="0"/>
              <a:t>Speler 1 geeft pass op centrale-middenvelder (die zich vanuit zijn positie links aanbied), deze legt vervolgens de bal met het rechterbeen terug op aanbiedende speler 2 (vrije verdediger), die direct een breedte pass/kaats geeft op de aanbiedende spits die zich (vanuit zijn positie rechts) aanbied, spits dribbelt vervolgens tot aan de 16 meterlijn en werkt af en sluit aan bij de groep in de halve-cirkel.</a:t>
            </a:r>
          </a:p>
          <a:p>
            <a:r>
              <a:rPr lang="nl-NL" sz="1000" b="1" i="1" dirty="0" smtClean="0"/>
              <a:t>Accenten:</a:t>
            </a:r>
            <a:r>
              <a:rPr lang="nl-NL" sz="1000" dirty="0" smtClean="0"/>
              <a:t/>
            </a:r>
            <a:br>
              <a:rPr lang="nl-NL" sz="1000" dirty="0" smtClean="0"/>
            </a:br>
            <a:r>
              <a:rPr lang="nl-NL" sz="1000" dirty="0" smtClean="0"/>
              <a:t>Nauwkeurig en op het juiste been laag inspelen (</a:t>
            </a:r>
            <a:r>
              <a:rPr lang="nl-NL" sz="1000" i="0" dirty="0" smtClean="0"/>
              <a:t>hoge balsnelheid</a:t>
            </a:r>
            <a:r>
              <a:rPr lang="nl-NL" sz="1000" dirty="0" smtClean="0"/>
              <a:t>), spelers zonder bal moeten zich aanbieden vanuit de as met een voor-actie, spelers zonder bal moeten lichtvoetig staan (eventuele correcties bij onnauwkeurig passes), belangrijk hierin is het vragen om de bal. Spelers moeten oog-contact houden. Alle positie overnames op snelheid overnemen.</a:t>
            </a:r>
          </a:p>
          <a:p>
            <a:r>
              <a:rPr lang="nl-NL" sz="1000" b="0" dirty="0" smtClean="0"/>
              <a:t>Series</a:t>
            </a:r>
            <a:r>
              <a:rPr lang="nl-NL" sz="1000" dirty="0" smtClean="0"/>
              <a:t>: </a:t>
            </a:r>
            <a:br>
              <a:rPr lang="nl-NL" sz="1000" dirty="0" smtClean="0"/>
            </a:br>
            <a:r>
              <a:rPr lang="nl-NL" sz="1000" dirty="0" smtClean="0"/>
              <a:t>2 series van 5 minuten, tijdens de arbeids- / rustverhouding (2 minuten) kan de trainer een (individuele) speler(s) coachen.</a:t>
            </a:r>
            <a:br>
              <a:rPr lang="nl-NL" sz="1000" dirty="0" smtClean="0"/>
            </a:br>
            <a:r>
              <a:rPr lang="nl-NL" sz="1000" dirty="0" smtClean="0"/>
              <a:t/>
            </a:r>
            <a:br>
              <a:rPr lang="nl-NL" sz="1000" dirty="0" smtClean="0"/>
            </a:br>
            <a:r>
              <a:rPr lang="nl-NL" sz="1000" dirty="0"/>
              <a:t>Spelers (centrale middenvelder) moeten nadenken aan welke zijde zij zich moeten aanbieden, als men vanuit de as eerst links aanbied moet vervolgens de volgende speler zich rechts aanbieden. (bij straf 5x opdrukken) </a:t>
            </a:r>
          </a:p>
        </p:txBody>
      </p:sp>
      <p:pic>
        <p:nvPicPr>
          <p:cNvPr id="14338" name="Picture 2"/>
          <p:cNvPicPr>
            <a:picLocks noChangeAspect="1" noChangeArrowheads="1"/>
          </p:cNvPicPr>
          <p:nvPr/>
        </p:nvPicPr>
        <p:blipFill>
          <a:blip r:embed="rId2" cstate="print"/>
          <a:srcRect/>
          <a:stretch>
            <a:fillRect/>
          </a:stretch>
        </p:blipFill>
        <p:spPr bwMode="auto">
          <a:xfrm>
            <a:off x="1066800" y="533400"/>
            <a:ext cx="4800600" cy="3810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57200" y="4495800"/>
            <a:ext cx="5674951" cy="707886"/>
          </a:xfrm>
          <a:prstGeom prst="rect">
            <a:avLst/>
          </a:prstGeom>
          <a:noFill/>
        </p:spPr>
        <p:txBody>
          <a:bodyPr wrap="none" rtlCol="0">
            <a:spAutoFit/>
          </a:bodyPr>
          <a:lstStyle/>
          <a:p>
            <a:r>
              <a:rPr lang="nl-NL" sz="1000" b="1" u="sng" dirty="0" smtClean="0"/>
              <a:t>Pass en afwerkvorm </a:t>
            </a:r>
            <a:endParaRPr lang="nl-NL" sz="1000" b="1" dirty="0" smtClean="0"/>
          </a:p>
          <a:p>
            <a:r>
              <a:rPr lang="nl-NL" sz="1000" dirty="0" smtClean="0"/>
              <a:t>Verbeteren van de basistechnieken      </a:t>
            </a:r>
          </a:p>
          <a:p>
            <a:r>
              <a:rPr lang="nl-NL" sz="1000" b="0" dirty="0" smtClean="0"/>
              <a:t>Fase:</a:t>
            </a:r>
            <a:r>
              <a:rPr lang="nl-NL" sz="1000" dirty="0" smtClean="0"/>
              <a:t> Warming-up 			</a:t>
            </a:r>
            <a:r>
              <a:rPr lang="nl-NL" sz="1000" b="0" dirty="0" smtClean="0"/>
              <a:t>Leeftijd:</a:t>
            </a:r>
            <a:r>
              <a:rPr lang="nl-NL" sz="1000" dirty="0" smtClean="0"/>
              <a:t> Senioren en A en B-jeugd </a:t>
            </a:r>
          </a:p>
          <a:p>
            <a:r>
              <a:rPr lang="nl-NL" sz="1000" b="0" dirty="0" smtClean="0"/>
              <a:t>Thema:</a:t>
            </a:r>
            <a:r>
              <a:rPr lang="nl-NL" sz="1000" dirty="0" smtClean="0"/>
              <a:t> Passen, trappen en afwerken 		</a:t>
            </a:r>
            <a:r>
              <a:rPr lang="nl-NL" sz="1000" b="0" dirty="0" smtClean="0"/>
              <a:t>Spelers:</a:t>
            </a:r>
            <a:r>
              <a:rPr lang="nl-NL" sz="1000" dirty="0" smtClean="0"/>
              <a:t> 10 tot 16 spelers</a:t>
            </a:r>
            <a:endParaRPr lang="en-US" sz="1000" dirty="0"/>
          </a:p>
        </p:txBody>
      </p:sp>
      <p:sp>
        <p:nvSpPr>
          <p:cNvPr id="8" name="TextBox 7"/>
          <p:cNvSpPr txBox="1"/>
          <p:nvPr/>
        </p:nvSpPr>
        <p:spPr>
          <a:xfrm>
            <a:off x="533400" y="5334000"/>
            <a:ext cx="5334000" cy="3631763"/>
          </a:xfrm>
          <a:prstGeom prst="rect">
            <a:avLst/>
          </a:prstGeom>
          <a:noFill/>
          <a:ln>
            <a:solidFill>
              <a:schemeClr val="tx1"/>
            </a:solidFill>
          </a:ln>
        </p:spPr>
        <p:txBody>
          <a:bodyPr wrap="square" rtlCol="0">
            <a:spAutoFit/>
          </a:bodyPr>
          <a:lstStyle/>
          <a:p>
            <a:r>
              <a:rPr lang="nl-NL" sz="1000" b="0" dirty="0" smtClean="0"/>
              <a:t>Organisatie</a:t>
            </a:r>
            <a:r>
              <a:rPr lang="nl-NL" sz="1000" dirty="0" smtClean="0"/>
              <a:t>: Kleine groep spelers met bal in halve cirkel 16 meterlijn. </a:t>
            </a:r>
            <a:r>
              <a:rPr lang="nl-NL" sz="1000" b="0" dirty="0" smtClean="0"/>
              <a:t>Doel</a:t>
            </a:r>
            <a:r>
              <a:rPr lang="nl-NL" sz="1000" dirty="0" smtClean="0"/>
              <a:t>: verbeteren van de basistechnieken (pass/kaats) met als beleving afwerken (middel)! </a:t>
            </a:r>
          </a:p>
          <a:p>
            <a:r>
              <a:rPr lang="nl-NL" sz="1000" b="0" dirty="0" smtClean="0"/>
              <a:t>Vanuit halve cirkel beginnen</a:t>
            </a:r>
            <a:r>
              <a:rPr lang="nl-NL" sz="1000" dirty="0" smtClean="0"/>
              <a:t>: </a:t>
            </a:r>
            <a:br>
              <a:rPr lang="nl-NL" sz="1000" dirty="0" smtClean="0"/>
            </a:br>
            <a:r>
              <a:rPr lang="nl-NL" sz="1000" dirty="0" smtClean="0"/>
              <a:t>Centrale middenvelders bieden rechts en links aan zodat er van beide zijden kan worden afgewerkt. Alle spelers stellen zich op in de aslengte.</a:t>
            </a:r>
          </a:p>
          <a:p>
            <a:r>
              <a:rPr lang="nl-NL" sz="1000" dirty="0" smtClean="0"/>
              <a:t>Speler 1 geeft pass op centrale middenvelder (die zich vanuit zijn positie links aanbied), deze legt vervolgens de bal met het rechterbeen terug op aanbiedende speler 2 (vrije verdediger), die direct een breedte pass/kaats geeft op de aanbiedende spits die zich (vanuit zijn positie rechts) aanbied, spits passt vervolgens op aanbiedende speler op de 16 meterlijn die vervolgens de bal terug legt op de aanbiedende spits en werkt af en neemt de positie over van de speler op de 16 meterlijn, laatst genoemde sluit aan bij de groep in de halve cirkel.</a:t>
            </a:r>
          </a:p>
          <a:p>
            <a:r>
              <a:rPr lang="nl-NL" sz="1000" b="0" dirty="0" smtClean="0"/>
              <a:t>Accenten</a:t>
            </a:r>
            <a:r>
              <a:rPr lang="nl-NL" sz="1000" dirty="0" smtClean="0"/>
              <a:t>:</a:t>
            </a:r>
            <a:br>
              <a:rPr lang="nl-NL" sz="1000" dirty="0" smtClean="0"/>
            </a:br>
            <a:r>
              <a:rPr lang="nl-NL" sz="1000" dirty="0" smtClean="0"/>
              <a:t>Nauwkeurig en op het juiste been laag inspelen (</a:t>
            </a:r>
            <a:r>
              <a:rPr lang="nl-NL" sz="1000" i="0" dirty="0" smtClean="0"/>
              <a:t>hoge balsnelheid</a:t>
            </a:r>
            <a:r>
              <a:rPr lang="nl-NL" sz="1000" dirty="0" smtClean="0"/>
              <a:t>), spelers zonder bal moeten zich aanbieden vanuit de as met een vooractie, spelers zonder bal moeten lichtvoetig staan (eventuele correcties bij onnauwkeurig passes), belangrijk hierin is het vragen om de bal. Spelers moeten oogcontact houden. Alle positie overnames op snelheid overnemen.</a:t>
            </a:r>
          </a:p>
          <a:p>
            <a:r>
              <a:rPr lang="nl-NL" sz="1000" b="0" dirty="0" smtClean="0"/>
              <a:t>Series</a:t>
            </a:r>
            <a:r>
              <a:rPr lang="nl-NL" sz="1000" dirty="0" smtClean="0"/>
              <a:t>: </a:t>
            </a:r>
            <a:br>
              <a:rPr lang="nl-NL" sz="1000" dirty="0" smtClean="0"/>
            </a:br>
            <a:r>
              <a:rPr lang="nl-NL" sz="1000" dirty="0" smtClean="0"/>
              <a:t>2 series van 5 minuten, tijdens de arbeid- / rustverhouding (2 minuten) kan de trainer een (individuele) speler(s) coachen.</a:t>
            </a:r>
            <a:br>
              <a:rPr lang="nl-NL" sz="1000" dirty="0" smtClean="0"/>
            </a:br>
            <a:r>
              <a:rPr lang="nl-NL" sz="1000" dirty="0" smtClean="0"/>
              <a:t/>
            </a:r>
            <a:br>
              <a:rPr lang="nl-NL" sz="1000" dirty="0" smtClean="0"/>
            </a:br>
            <a:r>
              <a:rPr lang="nl-NL" sz="1000" dirty="0"/>
              <a:t>Spelers (centrale middenvelder) moeten nadenken aan welke zijde zij zich moeten aanbieden, als men vanuit de as eerst links aanbied moet vervolgens de volgende speler zich rechts aanbieden. (bij straf 5x opdrukken) </a:t>
            </a:r>
          </a:p>
        </p:txBody>
      </p:sp>
      <p:pic>
        <p:nvPicPr>
          <p:cNvPr id="15362" name="Picture 2"/>
          <p:cNvPicPr>
            <a:picLocks noChangeAspect="1" noChangeArrowheads="1"/>
          </p:cNvPicPr>
          <p:nvPr/>
        </p:nvPicPr>
        <p:blipFill>
          <a:blip r:embed="rId2" cstate="print"/>
          <a:srcRect/>
          <a:stretch>
            <a:fillRect/>
          </a:stretch>
        </p:blipFill>
        <p:spPr bwMode="auto">
          <a:xfrm>
            <a:off x="533400" y="457200"/>
            <a:ext cx="5486400" cy="375126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57200" y="4495800"/>
            <a:ext cx="5674951" cy="707886"/>
          </a:xfrm>
          <a:prstGeom prst="rect">
            <a:avLst/>
          </a:prstGeom>
          <a:noFill/>
        </p:spPr>
        <p:txBody>
          <a:bodyPr wrap="none" rtlCol="0">
            <a:spAutoFit/>
          </a:bodyPr>
          <a:lstStyle/>
          <a:p>
            <a:r>
              <a:rPr lang="nl-NL" sz="1000" b="1" u="sng" dirty="0" smtClean="0"/>
              <a:t>Pass en afwerkvorm </a:t>
            </a:r>
            <a:endParaRPr lang="nl-NL" sz="1000" b="1" dirty="0" smtClean="0"/>
          </a:p>
          <a:p>
            <a:r>
              <a:rPr lang="nl-NL" sz="1000" dirty="0" smtClean="0"/>
              <a:t>Verbeteren van de basistechnieken     </a:t>
            </a:r>
          </a:p>
          <a:p>
            <a:r>
              <a:rPr lang="nl-NL" sz="1000" b="0" dirty="0" smtClean="0"/>
              <a:t>Fase:</a:t>
            </a:r>
            <a:r>
              <a:rPr lang="nl-NL" sz="1000" dirty="0" smtClean="0"/>
              <a:t> Warming-up 			</a:t>
            </a:r>
            <a:r>
              <a:rPr lang="nl-NL" sz="1000" b="0" dirty="0" smtClean="0"/>
              <a:t>Leeftijd:</a:t>
            </a:r>
            <a:r>
              <a:rPr lang="nl-NL" sz="1000" dirty="0" smtClean="0"/>
              <a:t> Senioren en A en B-jeugd </a:t>
            </a:r>
          </a:p>
          <a:p>
            <a:r>
              <a:rPr lang="nl-NL" sz="1000" b="0" dirty="0" smtClean="0"/>
              <a:t>Thema:</a:t>
            </a:r>
            <a:r>
              <a:rPr lang="nl-NL" sz="1000" dirty="0" smtClean="0"/>
              <a:t> Passen, trappen en afwerken 		</a:t>
            </a:r>
            <a:r>
              <a:rPr lang="nl-NL" sz="1000" b="0" dirty="0" smtClean="0"/>
              <a:t>Spelers:</a:t>
            </a:r>
            <a:r>
              <a:rPr lang="nl-NL" sz="1000" dirty="0" smtClean="0"/>
              <a:t> 10 tot 16 spelers</a:t>
            </a:r>
            <a:endParaRPr lang="en-US" sz="1000" dirty="0"/>
          </a:p>
        </p:txBody>
      </p:sp>
      <p:sp>
        <p:nvSpPr>
          <p:cNvPr id="8" name="TextBox 7"/>
          <p:cNvSpPr txBox="1"/>
          <p:nvPr/>
        </p:nvSpPr>
        <p:spPr>
          <a:xfrm>
            <a:off x="457200" y="5486400"/>
            <a:ext cx="5334000" cy="2862322"/>
          </a:xfrm>
          <a:prstGeom prst="rect">
            <a:avLst/>
          </a:prstGeom>
          <a:noFill/>
          <a:ln>
            <a:solidFill>
              <a:schemeClr val="tx1"/>
            </a:solidFill>
          </a:ln>
        </p:spPr>
        <p:txBody>
          <a:bodyPr wrap="square" rtlCol="0">
            <a:spAutoFit/>
          </a:bodyPr>
          <a:lstStyle/>
          <a:p>
            <a:r>
              <a:rPr lang="nl-NL" sz="1000" b="0" dirty="0" smtClean="0"/>
              <a:t>Organisatie</a:t>
            </a:r>
            <a:r>
              <a:rPr lang="nl-NL" sz="1000" dirty="0" smtClean="0"/>
              <a:t>: 15 x 25 meter, twee groepen (links en rechts), de spelers rond de cirkel met bal.</a:t>
            </a:r>
          </a:p>
          <a:p>
            <a:r>
              <a:rPr lang="nl-NL" sz="1000" b="0" dirty="0" smtClean="0"/>
              <a:t>Doel</a:t>
            </a:r>
            <a:r>
              <a:rPr lang="nl-NL" sz="1000" dirty="0" smtClean="0"/>
              <a:t>: verbeteren van het inspelen op de derde man, en het eronder komen van de tweede man om af te werken! </a:t>
            </a:r>
          </a:p>
          <a:p>
            <a:r>
              <a:rPr lang="nl-NL" sz="1000" dirty="0" smtClean="0"/>
              <a:t> </a:t>
            </a:r>
          </a:p>
          <a:p>
            <a:r>
              <a:rPr lang="nl-NL" sz="1000" dirty="0" smtClean="0"/>
              <a:t>Spelers met bal stellen zich op rond de cirkel bij de hoedjes (</a:t>
            </a:r>
            <a:r>
              <a:rPr lang="nl-NL" sz="1000" i="0" dirty="0" smtClean="0"/>
              <a:t>links en rechts even aantal spelers</a:t>
            </a:r>
            <a:r>
              <a:rPr lang="nl-NL" sz="1000" dirty="0" smtClean="0"/>
              <a:t>), speler 1 van de linkerkant passt op de speler 2 (middenvelder) die vanuit een vooractie de bal opeist en vervolgens de bal terug kaatst (</a:t>
            </a:r>
            <a:r>
              <a:rPr lang="nl-NL" sz="1000" i="0" dirty="0" smtClean="0"/>
              <a:t>linker  respectievelijk rechtervoet</a:t>
            </a:r>
            <a:r>
              <a:rPr lang="nl-NL" sz="1000" dirty="0" smtClean="0"/>
              <a:t>) op speler 1 die zich weer aanbiedt. Vanuit de kaats speelt speler 1 de bal strak op de derde man (spits) vervolgens legt de spits de bal terug op de aanbiedende speler 2 (</a:t>
            </a:r>
            <a:r>
              <a:rPr lang="nl-NL" sz="1000" i="0" dirty="0" smtClean="0"/>
              <a:t>eronder komen</a:t>
            </a:r>
            <a:r>
              <a:rPr lang="nl-NL" sz="1000" dirty="0" smtClean="0"/>
              <a:t>) en werkt af. Op het moment als er wordt afgewerkt begint speler 1 van de rechterkant. Bij twee doelverdedigers kan de voortzetting worden versneld. </a:t>
            </a:r>
            <a:r>
              <a:rPr lang="nl-NL" sz="1000" b="0" dirty="0" smtClean="0"/>
              <a:t>Accenten</a:t>
            </a:r>
            <a:r>
              <a:rPr lang="nl-NL" sz="1000" dirty="0" smtClean="0"/>
              <a:t>:</a:t>
            </a:r>
            <a:br>
              <a:rPr lang="nl-NL" sz="1000" dirty="0" smtClean="0"/>
            </a:br>
            <a:r>
              <a:rPr lang="nl-NL" sz="1000" dirty="0" smtClean="0"/>
              <a:t>Nauwkeurigheid bij het inspelen en afleggen (</a:t>
            </a:r>
            <a:r>
              <a:rPr lang="nl-NL" sz="1000" i="0" dirty="0" smtClean="0"/>
              <a:t>hoge balsnelheid en concentratie</a:t>
            </a:r>
            <a:r>
              <a:rPr lang="nl-NL" sz="1000" dirty="0" smtClean="0"/>
              <a:t>), speler 2 moet zich in stelling brengen voor het afwerken op doel. Aandacht aan vooracties en vragen (</a:t>
            </a:r>
            <a:r>
              <a:rPr lang="nl-NL" sz="1000" i="0" dirty="0" smtClean="0"/>
              <a:t>bal opeisen</a:t>
            </a:r>
            <a:r>
              <a:rPr lang="nl-NL" sz="1000" dirty="0" smtClean="0"/>
              <a:t>). Spelers moeten lichtvoetig staan (eventuele correcties bij onnauwkeurig passes), belangrijk hierin dat spelers oogcontact houden. Het aantal balcontacten afhankelijk van het niveau. </a:t>
            </a:r>
          </a:p>
          <a:p>
            <a:r>
              <a:rPr lang="nl-NL" sz="1000" b="0" dirty="0" smtClean="0"/>
              <a:t>Series</a:t>
            </a:r>
            <a:r>
              <a:rPr lang="nl-NL" sz="1000" dirty="0" smtClean="0"/>
              <a:t>: </a:t>
            </a:r>
            <a:br>
              <a:rPr lang="nl-NL" sz="1000" dirty="0" smtClean="0"/>
            </a:br>
            <a:r>
              <a:rPr lang="nl-NL" sz="1000" dirty="0" smtClean="0"/>
              <a:t>Twee maal 7 minuten.</a:t>
            </a:r>
            <a:br>
              <a:rPr lang="nl-NL" sz="1000" dirty="0" smtClean="0"/>
            </a:br>
            <a:r>
              <a:rPr lang="nl-NL" sz="1000" dirty="0" smtClean="0"/>
              <a:t> Tijdens een arbeids- / rustverhouding kan de trainer een (individuele) speler(s) coachen.</a:t>
            </a:r>
            <a:endParaRPr lang="nl-NL" sz="1000" dirty="0"/>
          </a:p>
        </p:txBody>
      </p:sp>
      <p:pic>
        <p:nvPicPr>
          <p:cNvPr id="16386" name="Picture 2"/>
          <p:cNvPicPr>
            <a:picLocks noChangeAspect="1" noChangeArrowheads="1"/>
          </p:cNvPicPr>
          <p:nvPr/>
        </p:nvPicPr>
        <p:blipFill>
          <a:blip r:embed="rId2" cstate="print"/>
          <a:srcRect/>
          <a:stretch>
            <a:fillRect/>
          </a:stretch>
        </p:blipFill>
        <p:spPr bwMode="auto">
          <a:xfrm>
            <a:off x="685800" y="381000"/>
            <a:ext cx="5181600" cy="378618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57200" y="4495800"/>
            <a:ext cx="5674951" cy="707886"/>
          </a:xfrm>
          <a:prstGeom prst="rect">
            <a:avLst/>
          </a:prstGeom>
          <a:noFill/>
        </p:spPr>
        <p:txBody>
          <a:bodyPr wrap="none" rtlCol="0">
            <a:spAutoFit/>
          </a:bodyPr>
          <a:lstStyle/>
          <a:p>
            <a:r>
              <a:rPr lang="nl-NL" sz="1000" b="1" u="sng" dirty="0" smtClean="0"/>
              <a:t>Pass en afwerkvorm </a:t>
            </a:r>
            <a:endParaRPr lang="nl-NL" sz="1000" b="1" dirty="0" smtClean="0"/>
          </a:p>
          <a:p>
            <a:r>
              <a:rPr lang="nl-NL" sz="1000" dirty="0" smtClean="0"/>
              <a:t>Verbeteren van de basistechnieken     </a:t>
            </a:r>
          </a:p>
          <a:p>
            <a:r>
              <a:rPr lang="nl-NL" sz="1000" b="0" dirty="0" smtClean="0"/>
              <a:t>Fase:</a:t>
            </a:r>
            <a:r>
              <a:rPr lang="nl-NL" sz="1000" dirty="0" smtClean="0"/>
              <a:t> Warming-up 			</a:t>
            </a:r>
            <a:r>
              <a:rPr lang="nl-NL" sz="1000" b="0" dirty="0" smtClean="0"/>
              <a:t>Leeftijd:</a:t>
            </a:r>
            <a:r>
              <a:rPr lang="nl-NL" sz="1000" dirty="0" smtClean="0"/>
              <a:t> Senioren en A en B-jeugd </a:t>
            </a:r>
          </a:p>
          <a:p>
            <a:r>
              <a:rPr lang="nl-NL" sz="1000" b="0" dirty="0" smtClean="0"/>
              <a:t>Thema:</a:t>
            </a:r>
            <a:r>
              <a:rPr lang="nl-NL" sz="1000" dirty="0" smtClean="0"/>
              <a:t> Passen, trappen en afwerken (flank) 		</a:t>
            </a:r>
            <a:r>
              <a:rPr lang="nl-NL" sz="1000" b="0" dirty="0" smtClean="0"/>
              <a:t>Spelers:</a:t>
            </a:r>
            <a:r>
              <a:rPr lang="nl-NL" sz="1000" dirty="0" smtClean="0"/>
              <a:t> 14 tot 16 spelers </a:t>
            </a:r>
            <a:endParaRPr lang="en-US" sz="1000" dirty="0"/>
          </a:p>
        </p:txBody>
      </p:sp>
      <p:sp>
        <p:nvSpPr>
          <p:cNvPr id="8" name="TextBox 7"/>
          <p:cNvSpPr txBox="1"/>
          <p:nvPr/>
        </p:nvSpPr>
        <p:spPr>
          <a:xfrm>
            <a:off x="457200" y="5486400"/>
            <a:ext cx="5334000" cy="2862322"/>
          </a:xfrm>
          <a:prstGeom prst="rect">
            <a:avLst/>
          </a:prstGeom>
          <a:noFill/>
          <a:ln>
            <a:solidFill>
              <a:schemeClr val="tx1"/>
            </a:solidFill>
          </a:ln>
        </p:spPr>
        <p:txBody>
          <a:bodyPr wrap="square" rtlCol="0">
            <a:spAutoFit/>
          </a:bodyPr>
          <a:lstStyle/>
          <a:p>
            <a:r>
              <a:rPr lang="nl-NL" sz="1000" b="0" dirty="0" smtClean="0"/>
              <a:t>Organisatie</a:t>
            </a:r>
            <a:r>
              <a:rPr lang="nl-NL" sz="1000" dirty="0" smtClean="0"/>
              <a:t>: 15 x 25 meter, twee groepen (links en rechts), de spelers rond de cirkel met bal.</a:t>
            </a:r>
          </a:p>
          <a:p>
            <a:r>
              <a:rPr lang="nl-NL" sz="1000" b="0" dirty="0" smtClean="0"/>
              <a:t>Doel</a:t>
            </a:r>
            <a:r>
              <a:rPr lang="nl-NL" sz="1000" dirty="0" smtClean="0"/>
              <a:t>: verbeteren van het inspelen op de derde man, en het eronder komen van de tweede man om af te werken! </a:t>
            </a:r>
          </a:p>
          <a:p>
            <a:r>
              <a:rPr lang="nl-NL" sz="1000" dirty="0" smtClean="0"/>
              <a:t> </a:t>
            </a:r>
          </a:p>
          <a:p>
            <a:r>
              <a:rPr lang="nl-NL" sz="1000" dirty="0" smtClean="0"/>
              <a:t>Spelers met bal stellen zich op rond de cirkel bij de hoedjes (</a:t>
            </a:r>
            <a:r>
              <a:rPr lang="nl-NL" sz="1000" i="0" dirty="0" smtClean="0"/>
              <a:t>links en rechts even aantal spelers</a:t>
            </a:r>
            <a:r>
              <a:rPr lang="nl-NL" sz="1000" dirty="0" smtClean="0"/>
              <a:t>), speler 1 van de linkerkant passt op de speler 2 (middenvelder) die vanuit een vooractie de bal opeist en vervolgens de bal terug kaatst (</a:t>
            </a:r>
            <a:r>
              <a:rPr lang="nl-NL" sz="1000" i="0" dirty="0" smtClean="0"/>
              <a:t>linker  respectievelijk rechtervoet</a:t>
            </a:r>
            <a:r>
              <a:rPr lang="nl-NL" sz="1000" dirty="0" smtClean="0"/>
              <a:t>) op speler 1 die zich weer aanbiedt. Vanuit de kaats speelt speler 1 de bal strak op de derde man (spits) vervolgens legt de spits de bal terug op de aanbiedende speler 2 (</a:t>
            </a:r>
            <a:r>
              <a:rPr lang="nl-NL" sz="1000" i="0" dirty="0" smtClean="0"/>
              <a:t>eronder komen</a:t>
            </a:r>
            <a:r>
              <a:rPr lang="nl-NL" sz="1000" dirty="0" smtClean="0"/>
              <a:t>) en werkt af. Op het moment als er wordt afgewerkt begint speler 1 van de rechterkant. Bij twee doelverdedigers kan de voortzetting worden versneld. </a:t>
            </a:r>
            <a:r>
              <a:rPr lang="nl-NL" sz="1000" b="0" dirty="0" smtClean="0"/>
              <a:t>Accenten</a:t>
            </a:r>
            <a:r>
              <a:rPr lang="nl-NL" sz="1000" dirty="0" smtClean="0"/>
              <a:t>:</a:t>
            </a:r>
            <a:br>
              <a:rPr lang="nl-NL" sz="1000" dirty="0" smtClean="0"/>
            </a:br>
            <a:r>
              <a:rPr lang="nl-NL" sz="1000" dirty="0" smtClean="0"/>
              <a:t>Nauwkeurigheid bij het inspelen en afleggen (</a:t>
            </a:r>
            <a:r>
              <a:rPr lang="nl-NL" sz="1000" i="0" dirty="0" smtClean="0"/>
              <a:t>hoge balsnelheid en concentratie</a:t>
            </a:r>
            <a:r>
              <a:rPr lang="nl-NL" sz="1000" dirty="0" smtClean="0"/>
              <a:t>), speler 2 moet zich in stelling brengen voor het afwerken op doel. Aandacht aan vooracties en vragen (</a:t>
            </a:r>
            <a:r>
              <a:rPr lang="nl-NL" sz="1000" i="0" dirty="0" smtClean="0"/>
              <a:t>bal opeisen</a:t>
            </a:r>
            <a:r>
              <a:rPr lang="nl-NL" sz="1000" dirty="0" smtClean="0"/>
              <a:t>). Spelers moeten lichtvoetig staan (eventuele correcties bij onnauwkeurig passes), belangrijk hierin dat spelers oogcontact houden. Het aantal balcontacten afhankelijk van het niveau. </a:t>
            </a:r>
          </a:p>
          <a:p>
            <a:r>
              <a:rPr lang="nl-NL" sz="1000" b="0" dirty="0" smtClean="0"/>
              <a:t>Series</a:t>
            </a:r>
            <a:r>
              <a:rPr lang="nl-NL" sz="1000" dirty="0" smtClean="0"/>
              <a:t>: </a:t>
            </a:r>
            <a:br>
              <a:rPr lang="nl-NL" sz="1000" dirty="0" smtClean="0"/>
            </a:br>
            <a:r>
              <a:rPr lang="nl-NL" sz="1000" dirty="0" smtClean="0"/>
              <a:t>Twee maal 7 minuten.</a:t>
            </a:r>
            <a:br>
              <a:rPr lang="nl-NL" sz="1000" dirty="0" smtClean="0"/>
            </a:br>
            <a:r>
              <a:rPr lang="nl-NL" sz="1000" dirty="0" smtClean="0"/>
              <a:t> Tijdens een arbeids- / rustverhouding kan de trainer een (individuele) speler(s) coachen.</a:t>
            </a:r>
            <a:endParaRPr lang="nl-NL" sz="1000" dirty="0"/>
          </a:p>
        </p:txBody>
      </p:sp>
      <p:pic>
        <p:nvPicPr>
          <p:cNvPr id="17410" name="Picture 2"/>
          <p:cNvPicPr>
            <a:picLocks noChangeAspect="1" noChangeArrowheads="1"/>
          </p:cNvPicPr>
          <p:nvPr/>
        </p:nvPicPr>
        <p:blipFill>
          <a:blip r:embed="rId2" cstate="print"/>
          <a:srcRect/>
          <a:stretch>
            <a:fillRect/>
          </a:stretch>
        </p:blipFill>
        <p:spPr bwMode="auto">
          <a:xfrm>
            <a:off x="609600" y="381000"/>
            <a:ext cx="5181600" cy="37338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57200" y="4495800"/>
            <a:ext cx="5200463" cy="707886"/>
          </a:xfrm>
          <a:prstGeom prst="rect">
            <a:avLst/>
          </a:prstGeom>
          <a:noFill/>
        </p:spPr>
        <p:txBody>
          <a:bodyPr wrap="none" rtlCol="0">
            <a:spAutoFit/>
          </a:bodyPr>
          <a:lstStyle/>
          <a:p>
            <a:r>
              <a:rPr lang="nl-NL" sz="1000" b="1" u="sng" dirty="0" smtClean="0"/>
              <a:t>Pass en trapvormen</a:t>
            </a:r>
            <a:endParaRPr lang="nl-NL" sz="1000" b="1" dirty="0" smtClean="0"/>
          </a:p>
          <a:p>
            <a:r>
              <a:rPr lang="nl-NL" sz="1000" dirty="0" smtClean="0"/>
              <a:t>Verbeteren van de basistechnieken </a:t>
            </a:r>
          </a:p>
          <a:p>
            <a:r>
              <a:rPr lang="nl-NL" sz="1000" b="0" dirty="0" smtClean="0"/>
              <a:t>Fase:</a:t>
            </a:r>
            <a:r>
              <a:rPr lang="nl-NL" sz="1000" dirty="0" smtClean="0"/>
              <a:t> Warming-up		</a:t>
            </a:r>
            <a:r>
              <a:rPr lang="nl-NL" sz="1000" b="0" dirty="0" smtClean="0"/>
              <a:t>Leeftijd:</a:t>
            </a:r>
            <a:r>
              <a:rPr lang="nl-NL" sz="1000" dirty="0" smtClean="0"/>
              <a:t> Senioren en A en B-jeugd </a:t>
            </a:r>
            <a:r>
              <a:rPr lang="nl-NL" sz="1000" b="0" dirty="0" smtClean="0"/>
              <a:t>Thema:</a:t>
            </a:r>
            <a:r>
              <a:rPr lang="nl-NL" sz="1000" dirty="0" smtClean="0"/>
              <a:t> </a:t>
            </a:r>
          </a:p>
          <a:p>
            <a:r>
              <a:rPr lang="nl-NL" sz="1000" dirty="0" smtClean="0"/>
              <a:t>Passen en trappen 		</a:t>
            </a:r>
            <a:r>
              <a:rPr lang="nl-NL" sz="1000" b="0" dirty="0" smtClean="0"/>
              <a:t>Spelers:</a:t>
            </a:r>
            <a:r>
              <a:rPr lang="nl-NL" sz="1000" dirty="0" smtClean="0"/>
              <a:t> 10 tot 16 spelers</a:t>
            </a:r>
            <a:endParaRPr lang="en-US" sz="1000" dirty="0"/>
          </a:p>
        </p:txBody>
      </p:sp>
      <p:sp>
        <p:nvSpPr>
          <p:cNvPr id="8" name="TextBox 7"/>
          <p:cNvSpPr txBox="1"/>
          <p:nvPr/>
        </p:nvSpPr>
        <p:spPr>
          <a:xfrm>
            <a:off x="457200" y="5486400"/>
            <a:ext cx="5334000" cy="2554545"/>
          </a:xfrm>
          <a:prstGeom prst="rect">
            <a:avLst/>
          </a:prstGeom>
          <a:noFill/>
          <a:ln>
            <a:solidFill>
              <a:schemeClr val="tx1"/>
            </a:solidFill>
          </a:ln>
        </p:spPr>
        <p:txBody>
          <a:bodyPr wrap="square" rtlCol="0">
            <a:spAutoFit/>
          </a:bodyPr>
          <a:lstStyle/>
          <a:p>
            <a:r>
              <a:rPr lang="nl-NL" sz="1000" b="0" dirty="0" smtClean="0"/>
              <a:t>Organisatie</a:t>
            </a:r>
            <a:r>
              <a:rPr lang="nl-NL" sz="1000" dirty="0" smtClean="0"/>
              <a:t>: werken met twee groepen tegenover elkaar (afhankelijk aantal spelers series in tijdsduur korten) </a:t>
            </a:r>
            <a:r>
              <a:rPr lang="nl-NL" sz="1000" b="0" dirty="0" smtClean="0"/>
              <a:t>Doel</a:t>
            </a:r>
            <a:r>
              <a:rPr lang="nl-NL" sz="1000" dirty="0" smtClean="0"/>
              <a:t>: verbeteren van de basistechnieken (inspelen, indraaien, kaatsen en openen op de derde man) </a:t>
            </a:r>
          </a:p>
          <a:p>
            <a:r>
              <a:rPr lang="nl-NL" sz="1000" dirty="0" smtClean="0"/>
              <a:t>Speler A met bal geeft een pass op speler B, deze draait in en speelt op de aanbiedende speler C aan de zijkant (rechts) die diep gaat, deze neemt de bal aan en dribbelt op snelheid richting speler D en sluit vervolgens aan. Variatie:</a:t>
            </a:r>
            <a:br>
              <a:rPr lang="nl-NL" sz="1000" dirty="0" smtClean="0"/>
            </a:br>
            <a:r>
              <a:rPr lang="nl-NL" sz="1000" dirty="0" smtClean="0"/>
              <a:t>Speler B kaatst direct op speler C en dribbelt vervolgens weer richting speler D, ook kan speler C nog een combinatie aangaan met speler B. </a:t>
            </a:r>
          </a:p>
          <a:p>
            <a:r>
              <a:rPr lang="nl-NL" sz="1000" b="1" i="1" dirty="0" smtClean="0"/>
              <a:t>Accenten:</a:t>
            </a:r>
            <a:r>
              <a:rPr lang="nl-NL" sz="1000" dirty="0" smtClean="0"/>
              <a:t/>
            </a:r>
            <a:br>
              <a:rPr lang="nl-NL" sz="1000" dirty="0" smtClean="0"/>
            </a:br>
            <a:r>
              <a:rPr lang="nl-NL" sz="1000" dirty="0" smtClean="0"/>
              <a:t>Nauwkeurig en op het juiste been laag inspelen (</a:t>
            </a:r>
            <a:r>
              <a:rPr lang="nl-NL" sz="1000" i="0" dirty="0" smtClean="0"/>
              <a:t>hoge balsnelheid</a:t>
            </a:r>
            <a:r>
              <a:rPr lang="nl-NL" sz="1000" dirty="0" smtClean="0"/>
              <a:t>), spelers zonder bal moeten zich aanbieden vanuit een vooractie en lichtvoetig staan (eventuele correcties bij onnauwkeurig passes), belangrijk hierin is het vragen om de bal. Spelers moeten oogcontact houden. Alle positie overnames op snelheid overnemen. </a:t>
            </a:r>
          </a:p>
          <a:p>
            <a:r>
              <a:rPr lang="nl-NL" sz="1000" b="0" dirty="0" smtClean="0"/>
              <a:t>Series</a:t>
            </a:r>
            <a:r>
              <a:rPr lang="nl-NL" sz="1000" dirty="0" smtClean="0"/>
              <a:t>: </a:t>
            </a:r>
            <a:br>
              <a:rPr lang="nl-NL" sz="1000" dirty="0" smtClean="0"/>
            </a:br>
            <a:r>
              <a:rPr lang="nl-NL" sz="1000" dirty="0" smtClean="0"/>
              <a:t>2 series van 5 minuten, tijdens de arbeid- / rustverhouding (2 minuten) kan de trainer een (individuele) speler(s) coachen. </a:t>
            </a:r>
            <a:endParaRPr lang="nl-NL" sz="1000" dirty="0"/>
          </a:p>
        </p:txBody>
      </p:sp>
      <p:pic>
        <p:nvPicPr>
          <p:cNvPr id="18434" name="Picture 2"/>
          <p:cNvPicPr>
            <a:picLocks noChangeAspect="1" noChangeArrowheads="1"/>
          </p:cNvPicPr>
          <p:nvPr/>
        </p:nvPicPr>
        <p:blipFill>
          <a:blip r:embed="rId2" cstate="print"/>
          <a:srcRect/>
          <a:stretch>
            <a:fillRect/>
          </a:stretch>
        </p:blipFill>
        <p:spPr bwMode="auto">
          <a:xfrm>
            <a:off x="609600" y="609600"/>
            <a:ext cx="5105400" cy="35052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57200" y="4495800"/>
            <a:ext cx="5200463" cy="707886"/>
          </a:xfrm>
          <a:prstGeom prst="rect">
            <a:avLst/>
          </a:prstGeom>
          <a:noFill/>
        </p:spPr>
        <p:txBody>
          <a:bodyPr wrap="none" rtlCol="0">
            <a:spAutoFit/>
          </a:bodyPr>
          <a:lstStyle/>
          <a:p>
            <a:r>
              <a:rPr lang="nl-NL" sz="1000" b="1" u="sng" dirty="0" smtClean="0"/>
              <a:t>Pass en trapvormen</a:t>
            </a:r>
            <a:endParaRPr lang="nl-NL" sz="1000" b="1" dirty="0" smtClean="0"/>
          </a:p>
          <a:p>
            <a:r>
              <a:rPr lang="nl-NL" sz="1000" dirty="0" smtClean="0"/>
              <a:t>Verbeteren van de basistechnieken </a:t>
            </a:r>
          </a:p>
          <a:p>
            <a:r>
              <a:rPr lang="nl-NL" sz="1000" b="0" dirty="0" smtClean="0"/>
              <a:t>Fase:</a:t>
            </a:r>
            <a:r>
              <a:rPr lang="nl-NL" sz="1000" dirty="0" smtClean="0"/>
              <a:t> Warming-up		</a:t>
            </a:r>
            <a:r>
              <a:rPr lang="nl-NL" sz="1000" b="0" dirty="0" smtClean="0"/>
              <a:t>Leeftijd:</a:t>
            </a:r>
            <a:r>
              <a:rPr lang="nl-NL" sz="1000" dirty="0" smtClean="0"/>
              <a:t> Senioren en A en B-jeugd </a:t>
            </a:r>
            <a:r>
              <a:rPr lang="nl-NL" sz="1000" b="0" dirty="0" smtClean="0"/>
              <a:t>Thema:</a:t>
            </a:r>
            <a:r>
              <a:rPr lang="nl-NL" sz="1000" dirty="0" smtClean="0"/>
              <a:t> </a:t>
            </a:r>
          </a:p>
          <a:p>
            <a:r>
              <a:rPr lang="nl-NL" sz="1000" dirty="0" smtClean="0"/>
              <a:t>Passen en trappen 		</a:t>
            </a:r>
            <a:r>
              <a:rPr lang="nl-NL" sz="1000" b="0" dirty="0" smtClean="0"/>
              <a:t>Spelers:</a:t>
            </a:r>
            <a:r>
              <a:rPr lang="nl-NL" sz="1000" dirty="0" smtClean="0"/>
              <a:t> 10 tot 16 spelers</a:t>
            </a:r>
            <a:endParaRPr lang="en-US" sz="1000" dirty="0"/>
          </a:p>
        </p:txBody>
      </p:sp>
      <p:sp>
        <p:nvSpPr>
          <p:cNvPr id="8" name="TextBox 7"/>
          <p:cNvSpPr txBox="1"/>
          <p:nvPr/>
        </p:nvSpPr>
        <p:spPr>
          <a:xfrm>
            <a:off x="457200" y="5486400"/>
            <a:ext cx="5334000" cy="2554545"/>
          </a:xfrm>
          <a:prstGeom prst="rect">
            <a:avLst/>
          </a:prstGeom>
          <a:noFill/>
          <a:ln>
            <a:solidFill>
              <a:schemeClr val="tx1"/>
            </a:solidFill>
          </a:ln>
        </p:spPr>
        <p:txBody>
          <a:bodyPr wrap="square" rtlCol="0">
            <a:spAutoFit/>
          </a:bodyPr>
          <a:lstStyle/>
          <a:p>
            <a:r>
              <a:rPr lang="nl-NL" sz="1000" b="0" dirty="0" smtClean="0"/>
              <a:t>Organisatie</a:t>
            </a:r>
            <a:r>
              <a:rPr lang="nl-NL" sz="1000" dirty="0" smtClean="0"/>
              <a:t>: werken met twee groepen tegenover elkaar (afhankelijk aantal spelers series in tijdsduur korten) </a:t>
            </a:r>
            <a:r>
              <a:rPr lang="nl-NL" sz="1000" b="0" dirty="0" smtClean="0"/>
              <a:t>Doel</a:t>
            </a:r>
            <a:r>
              <a:rPr lang="nl-NL" sz="1000" dirty="0" smtClean="0"/>
              <a:t>: verbeteren van de basistechnieken (inspelen, indraaien, kaatsen en openen op de derde man) </a:t>
            </a:r>
          </a:p>
          <a:p>
            <a:r>
              <a:rPr lang="nl-NL" sz="1000" dirty="0" smtClean="0"/>
              <a:t>Speler A met bal geeft een pass op speler B, deze draait in en speelt op de aanbiedende speler C aan de zijkant (rechts) die diep gaat, deze neemt de bal aan en dribbelt op snelheid richting speler D en sluit vervolgens aan. Variatie:</a:t>
            </a:r>
            <a:br>
              <a:rPr lang="nl-NL" sz="1000" dirty="0" smtClean="0"/>
            </a:br>
            <a:r>
              <a:rPr lang="nl-NL" sz="1000" dirty="0" smtClean="0"/>
              <a:t>Speler B kaatst direct op speler C en dribbelt vervolgens weer richting speler D, ook kan speler C nog een combinatie aangaan met speler B. </a:t>
            </a:r>
          </a:p>
          <a:p>
            <a:r>
              <a:rPr lang="nl-NL" sz="1000" b="1" i="1" dirty="0" smtClean="0"/>
              <a:t>Accenten:</a:t>
            </a:r>
            <a:r>
              <a:rPr lang="nl-NL" sz="1000" dirty="0" smtClean="0"/>
              <a:t/>
            </a:r>
            <a:br>
              <a:rPr lang="nl-NL" sz="1000" dirty="0" smtClean="0"/>
            </a:br>
            <a:r>
              <a:rPr lang="nl-NL" sz="1000" dirty="0" smtClean="0"/>
              <a:t>Nauwkeurig en op het juiste been laag inspelen (</a:t>
            </a:r>
            <a:r>
              <a:rPr lang="nl-NL" sz="1000" i="0" dirty="0" smtClean="0"/>
              <a:t>hoge balsnelheid</a:t>
            </a:r>
            <a:r>
              <a:rPr lang="nl-NL" sz="1000" dirty="0" smtClean="0"/>
              <a:t>), spelers zonder bal moeten zich aanbieden vanuit een vooractie en lichtvoetig staan (eventuele correcties bij onnauwkeurig passes), belangrijk hierin is het vragen om de bal. Spelers moeten oogcontact houden. Alle positie overnames op snelheid overnemen. </a:t>
            </a:r>
          </a:p>
          <a:p>
            <a:r>
              <a:rPr lang="nl-NL" sz="1000" b="0" dirty="0" smtClean="0"/>
              <a:t>Series</a:t>
            </a:r>
            <a:r>
              <a:rPr lang="nl-NL" sz="1000" dirty="0" smtClean="0"/>
              <a:t>: </a:t>
            </a:r>
            <a:br>
              <a:rPr lang="nl-NL" sz="1000" dirty="0" smtClean="0"/>
            </a:br>
            <a:r>
              <a:rPr lang="nl-NL" sz="1000" dirty="0" smtClean="0"/>
              <a:t>2 series van 5 minuten, tijdens de arbeid- / rustverhouding (2 minuten) kan de trainer een (individuele) speler(s) coachen. </a:t>
            </a:r>
            <a:endParaRPr lang="nl-NL" sz="1000" dirty="0"/>
          </a:p>
        </p:txBody>
      </p:sp>
      <p:pic>
        <p:nvPicPr>
          <p:cNvPr id="18434" name="Picture 2"/>
          <p:cNvPicPr>
            <a:picLocks noChangeAspect="1" noChangeArrowheads="1"/>
          </p:cNvPicPr>
          <p:nvPr/>
        </p:nvPicPr>
        <p:blipFill>
          <a:blip r:embed="rId2" cstate="print"/>
          <a:srcRect/>
          <a:stretch>
            <a:fillRect/>
          </a:stretch>
        </p:blipFill>
        <p:spPr bwMode="auto">
          <a:xfrm>
            <a:off x="609600" y="609600"/>
            <a:ext cx="5105400" cy="35052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485</Words>
  <Application>Microsoft Office PowerPoint</Application>
  <PresentationFormat>On-screen Show (4:3)</PresentationFormat>
  <Paragraphs>68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Company>Philips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nly10922</dc:creator>
  <cp:lastModifiedBy>nly10922</cp:lastModifiedBy>
  <cp:revision>5</cp:revision>
  <dcterms:created xsi:type="dcterms:W3CDTF">2011-09-13T11:35:18Z</dcterms:created>
  <dcterms:modified xsi:type="dcterms:W3CDTF">2011-10-06T10:59:46Z</dcterms:modified>
</cp:coreProperties>
</file>